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46"/>
  </p:notesMasterIdLst>
  <p:sldIdLst>
    <p:sldId id="406" r:id="rId2"/>
    <p:sldId id="256" r:id="rId3"/>
    <p:sldId id="385" r:id="rId4"/>
    <p:sldId id="396" r:id="rId5"/>
    <p:sldId id="403" r:id="rId6"/>
    <p:sldId id="363" r:id="rId7"/>
    <p:sldId id="364" r:id="rId8"/>
    <p:sldId id="414" r:id="rId9"/>
    <p:sldId id="413" r:id="rId10"/>
    <p:sldId id="398" r:id="rId11"/>
    <p:sldId id="415" r:id="rId12"/>
    <p:sldId id="399" r:id="rId13"/>
    <p:sldId id="416" r:id="rId14"/>
    <p:sldId id="417" r:id="rId15"/>
    <p:sldId id="407" r:id="rId16"/>
    <p:sldId id="420" r:id="rId17"/>
    <p:sldId id="357" r:id="rId18"/>
    <p:sldId id="365" r:id="rId19"/>
    <p:sldId id="434" r:id="rId20"/>
    <p:sldId id="418" r:id="rId21"/>
    <p:sldId id="408" r:id="rId22"/>
    <p:sldId id="419" r:id="rId23"/>
    <p:sldId id="435" r:id="rId24"/>
    <p:sldId id="367" r:id="rId25"/>
    <p:sldId id="425" r:id="rId26"/>
    <p:sldId id="433" r:id="rId27"/>
    <p:sldId id="436" r:id="rId28"/>
    <p:sldId id="424" r:id="rId29"/>
    <p:sldId id="437" r:id="rId30"/>
    <p:sldId id="426" r:id="rId31"/>
    <p:sldId id="421" r:id="rId32"/>
    <p:sldId id="428" r:id="rId33"/>
    <p:sldId id="438" r:id="rId34"/>
    <p:sldId id="432" r:id="rId35"/>
    <p:sldId id="427" r:id="rId36"/>
    <p:sldId id="429" r:id="rId37"/>
    <p:sldId id="422" r:id="rId38"/>
    <p:sldId id="423" r:id="rId39"/>
    <p:sldId id="352" r:id="rId40"/>
    <p:sldId id="431" r:id="rId41"/>
    <p:sldId id="402" r:id="rId42"/>
    <p:sldId id="410" r:id="rId43"/>
    <p:sldId id="411" r:id="rId44"/>
    <p:sldId id="41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3AE"/>
    <a:srgbClr val="B45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3168" autoAdjust="0"/>
  </p:normalViewPr>
  <p:slideViewPr>
    <p:cSldViewPr>
      <p:cViewPr varScale="1">
        <p:scale>
          <a:sx n="86" d="100"/>
          <a:sy n="86" d="100"/>
        </p:scale>
        <p:origin x="70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8ED2C-E4FD-49A7-B15B-FF380CBF6027}" type="datetimeFigureOut">
              <a:rPr lang="en-US" smtClean="0"/>
              <a:pPr/>
              <a:t>12/6/2015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F4A0-6C12-48A3-AE85-D35A44E15E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8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6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17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6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 with code review: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worktree</a:t>
            </a:r>
            <a:r>
              <a:rPr lang="en-US" dirty="0" smtClean="0"/>
              <a:t> add –b </a:t>
            </a:r>
            <a:r>
              <a:rPr lang="en-US" dirty="0" err="1" smtClean="0"/>
              <a:t>codereview</a:t>
            </a:r>
            <a:r>
              <a:rPr lang="en-US" baseline="0" dirty="0" smtClean="0"/>
              <a:t> ../Raven-</a:t>
            </a:r>
            <a:r>
              <a:rPr lang="en-US" baseline="0" dirty="0" err="1" smtClean="0"/>
              <a:t>codereview</a:t>
            </a:r>
            <a:r>
              <a:rPr lang="en-US" baseline="0" dirty="0" smtClean="0"/>
              <a:t> origin/100805-MFG-ATD-Kanban_SortKbRelease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36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7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java -jar /c/python27/bfg-1.12.7.jar --delete-files Quartz.dll /c/Code/</a:t>
            </a:r>
            <a:r>
              <a:rPr lang="en-US" sz="1200" dirty="0" err="1" smtClean="0"/>
              <a:t>Raven.git</a:t>
            </a:r>
            <a:r>
              <a:rPr lang="en-US" sz="120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5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3063" y="2643188"/>
            <a:ext cx="8455025" cy="957262"/>
          </a:xfrm>
          <a:effectLst/>
        </p:spPr>
        <p:txBody>
          <a:bodyPr/>
          <a:lstStyle>
            <a:lvl1pPr>
              <a:defRPr sz="40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0175" y="3598863"/>
            <a:ext cx="6400800" cy="538162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rgbClr val="2D5A87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2045E-A912-4E63-A618-125F72855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52400" y="152401"/>
            <a:ext cx="1295400" cy="4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5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31387-1EE6-41CA-AFB4-3BDD4617D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5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2916B-530B-46A2-AD7C-4A58BEF708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5008C-8FC3-441E-914F-8A5E55183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0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6B608-0E59-49D5-8DC4-F748B62A18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E7293-F54B-4DD1-9C45-1A0AEB7E6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D0C944-40D5-4024-97C9-6B64F33489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0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5AFDE-560F-4DC4-83AB-2FECFE0EC7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3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9423D-2608-4AB5-BBBF-461E4B9F46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2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0366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0152A9FF-3553-4A5E-B392-EF36A0FECA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xkcd.com/1597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kwen.peterson@gmail.com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moertel.com/posts/2013-02-18-git-second-order-diff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svn" TargetMode="External"/><Relationship Id="rId2" Type="http://schemas.openxmlformats.org/officeDocument/2006/relationships/hyperlink" Target="http://svn.example.com/project/trunk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tlassian.com/git/tutorials/comparing-workflows/gitflow-workflow" TargetMode="External"/><Relationship Id="rId13" Type="http://schemas.openxmlformats.org/officeDocument/2006/relationships/hyperlink" Target="http://gitextensions.github.io/" TargetMode="External"/><Relationship Id="rId3" Type="http://schemas.openxmlformats.org/officeDocument/2006/relationships/hyperlink" Target="http://www.git-tower.com/blog/git-cheat-sheet/" TargetMode="External"/><Relationship Id="rId7" Type="http://schemas.openxmlformats.org/officeDocument/2006/relationships/hyperlink" Target="http://www.slideshare.net/lemiorhan/git-branching-model?utm_source=slideshow&amp;utm_medium=ssemail&amp;utm_campaign=weekly_digest" TargetMode="External"/><Relationship Id="rId12" Type="http://schemas.openxmlformats.org/officeDocument/2006/relationships/hyperlink" Target="http://sourcetreeapp.com/" TargetMode="External"/><Relationship Id="rId2" Type="http://schemas.openxmlformats.org/officeDocument/2006/relationships/hyperlink" Target="https://training.github.com/kit/downloads/github-git-cheat-shee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gerdudler.github.io/git-guide/" TargetMode="External"/><Relationship Id="rId11" Type="http://schemas.openxmlformats.org/officeDocument/2006/relationships/hyperlink" Target="https://code.google.com/p/gitextensions/" TargetMode="External"/><Relationship Id="rId5" Type="http://schemas.openxmlformats.org/officeDocument/2006/relationships/hyperlink" Target="http://ndpsoftware.com/git-cheatsheet.html" TargetMode="External"/><Relationship Id="rId10" Type="http://schemas.openxmlformats.org/officeDocument/2006/relationships/hyperlink" Target="https://git-scm.com/book/en/v2/Git-Tools-Submodules" TargetMode="External"/><Relationship Id="rId4" Type="http://schemas.openxmlformats.org/officeDocument/2006/relationships/hyperlink" Target="https://www.atlassian.com/dms/wac/images/landing/git/atlassian_git_cheatsheet.pdf" TargetMode="External"/><Relationship Id="rId9" Type="http://schemas.openxmlformats.org/officeDocument/2006/relationships/hyperlink" Target="https://github.com/blog/2042-git-2-5-including-multiple-worktrees-and-triangular-workflows" TargetMode="External"/><Relationship Id="rId14" Type="http://schemas.openxmlformats.org/officeDocument/2006/relationships/hyperlink" Target="https://github.com/dahlbyk/posh-g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33330771/git-lfs-this-exceeds-githubs-file-size-limit-of-100-00-mb" TargetMode="External"/><Relationship Id="rId13" Type="http://schemas.openxmlformats.org/officeDocument/2006/relationships/hyperlink" Target="https://multiplestates.wordpress.com/2015/03/04/reducing-the-size-of-a-git-repository-by-removing-a-file-or-folder-from-its-history/" TargetMode="External"/><Relationship Id="rId3" Type="http://schemas.openxmlformats.org/officeDocument/2006/relationships/hyperlink" Target="http://www.sitepoint.com/versioning-large-files-with-git-lfs/" TargetMode="External"/><Relationship Id="rId7" Type="http://schemas.openxmlformats.org/officeDocument/2006/relationships/hyperlink" Target="https://about.gitlab.com/2015/11/23/announcing-git-lfs-support-in-gitlab/" TargetMode="External"/><Relationship Id="rId12" Type="http://schemas.openxmlformats.org/officeDocument/2006/relationships/hyperlink" Target="https://github.com/rtyley/bfg-repo-cleaner/releases/tag/v1.12.5" TargetMode="External"/><Relationship Id="rId2" Type="http://schemas.openxmlformats.org/officeDocument/2006/relationships/hyperlink" Target="https://help.github.com/articles/installing-git-large-file-stora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log/1986-announcing-git-large-file-storage-lfs" TargetMode="External"/><Relationship Id="rId11" Type="http://schemas.openxmlformats.org/officeDocument/2006/relationships/hyperlink" Target="http://blog.ctp.com/2014/04/15/cleaning-up-git-repositories-with-the-bfg-repo-cleaner/" TargetMode="External"/><Relationship Id="rId5" Type="http://schemas.openxmlformats.org/officeDocument/2006/relationships/hyperlink" Target="https://help.github.com/articles/configuring-git-large-file-storage/" TargetMode="External"/><Relationship Id="rId10" Type="http://schemas.openxmlformats.org/officeDocument/2006/relationships/hyperlink" Target="https://rtyley.github.io/bfg-repo-cleaner/" TargetMode="External"/><Relationship Id="rId4" Type="http://schemas.openxmlformats.org/officeDocument/2006/relationships/hyperlink" Target="https://help.github.com/articles/about-git-large-file-storage/" TargetMode="External"/><Relationship Id="rId9" Type="http://schemas.openxmlformats.org/officeDocument/2006/relationships/hyperlink" Target="https://help.github.com/articles/remove-sensitive-data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en" TargetMode="External"/><Relationship Id="rId2" Type="http://schemas.openxmlformats.org/officeDocument/2006/relationships/hyperlink" Target="mailto:kwen.peterson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wen/sdcc2015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524000"/>
            <a:ext cx="3200400" cy="4449763"/>
          </a:xfrm>
        </p:spPr>
        <p:txBody>
          <a:bodyPr/>
          <a:lstStyle/>
          <a:p>
            <a:r>
              <a:rPr lang="en-US" sz="2000" dirty="0" smtClean="0">
                <a:hlinkClick r:id="rId2"/>
              </a:rPr>
              <a:t>http://xkcd.com/1597/</a:t>
            </a:r>
            <a:r>
              <a:rPr lang="en-US" sz="2000" dirty="0" smtClean="0"/>
              <a:t> </a:t>
            </a:r>
          </a:p>
          <a:p>
            <a:endParaRPr lang="en-US" sz="1600" dirty="0" smtClean="0"/>
          </a:p>
          <a:p>
            <a:r>
              <a:rPr lang="en-US" sz="1600" dirty="0" smtClean="0"/>
              <a:t>Hover text: If that doesn’t fix it, git.txt contains the phone number of a friend of mine who understands </a:t>
            </a:r>
            <a:r>
              <a:rPr lang="en-US" sz="1600" dirty="0" err="1" smtClean="0"/>
              <a:t>git</a:t>
            </a:r>
            <a:r>
              <a:rPr lang="en-US" sz="1600" dirty="0" smtClean="0"/>
              <a:t>. Just wait through a few minutes of “It’s really pretty simple, just think of branches as…” and eventually you’ll learn the commands that will fix everything.</a:t>
            </a:r>
            <a:endParaRPr lang="en-US" sz="1600" dirty="0"/>
          </a:p>
        </p:txBody>
      </p:sp>
      <p:pic>
        <p:nvPicPr>
          <p:cNvPr id="1027" name="Picture 1" descr="http://imgs.xkcd.com/comics/g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4208536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504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86"/>
            <a:ext cx="8229600" cy="1036638"/>
          </a:xfrm>
        </p:spPr>
        <p:txBody>
          <a:bodyPr/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endParaRPr lang="en-US" sz="2200" b="1" dirty="0" smtClean="0"/>
          </a:p>
          <a:p>
            <a:r>
              <a:rPr lang="en-US" sz="2200" b="1" dirty="0" smtClean="0"/>
              <a:t>Pros</a:t>
            </a:r>
          </a:p>
          <a:p>
            <a:pPr lvl="1"/>
            <a:r>
              <a:rPr lang="en-US" sz="2200" dirty="0" smtClean="0"/>
              <a:t>Simpler to use and understand</a:t>
            </a:r>
          </a:p>
          <a:p>
            <a:pPr lvl="1"/>
            <a:r>
              <a:rPr lang="en-US" sz="2200" dirty="0" smtClean="0"/>
              <a:t>The commits on the source branch remain separate from other branch commits, provided you don’t perform a fast-forward merge. </a:t>
            </a:r>
            <a:r>
              <a:rPr lang="en-US" sz="2200" i="1" dirty="0" smtClean="0"/>
              <a:t>(This separation can be useful in the case of feature branches, where you might want to take a feature and merge it into another branch later.)</a:t>
            </a:r>
          </a:p>
          <a:p>
            <a:pPr lvl="1"/>
            <a:r>
              <a:rPr lang="en-US" sz="2200" dirty="0" smtClean="0"/>
              <a:t>Existing commits on the source branch are unchanged and remain valid; it doesn’t matter if they’ve been shared.</a:t>
            </a:r>
          </a:p>
          <a:p>
            <a:r>
              <a:rPr lang="en-US" sz="2200" b="1" dirty="0" smtClean="0"/>
              <a:t>Cons</a:t>
            </a:r>
          </a:p>
          <a:p>
            <a:pPr lvl="1"/>
            <a:r>
              <a:rPr lang="en-US" sz="2200" dirty="0" smtClean="0"/>
              <a:t>If the need to merge arises simply because multiple people are working on the same branch in parallel, the merges don’t serve any useful historical purpose &amp; create clutter.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841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is the YELLOW commits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45131"/>
            <a:ext cx="8229600" cy="291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36638"/>
          </a:xfrm>
        </p:spPr>
        <p:txBody>
          <a:bodyPr/>
          <a:lstStyle/>
          <a:p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Simplifies your history.</a:t>
            </a:r>
          </a:p>
          <a:p>
            <a:pPr lvl="1"/>
            <a:r>
              <a:rPr lang="en-US" dirty="0" smtClean="0"/>
              <a:t>Is the most intuitive and clutter-free way to combine commits from multiple developers in a shared branch.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Slightly more complex, conflicts require resolution on a per commit basis.</a:t>
            </a:r>
          </a:p>
          <a:p>
            <a:pPr lvl="1"/>
            <a:r>
              <a:rPr lang="en-US" dirty="0" smtClean="0"/>
              <a:t>Rewriting of history has ramifications if you’ve previously pushed those commits elsewhere.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my boss/team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Merging</a:t>
            </a:r>
          </a:p>
          <a:p>
            <a:pPr lvl="1"/>
            <a:r>
              <a:rPr lang="en-US" sz="2000" dirty="0" smtClean="0"/>
              <a:t>Merge conflicts between your changes and others doesn’t happen until you merge back into master and resolve them there, with new commits that happen after the merge commit.</a:t>
            </a:r>
          </a:p>
          <a:p>
            <a:pPr lvl="1"/>
            <a:r>
              <a:rPr lang="en-US" sz="2000" dirty="0" smtClean="0"/>
              <a:t>You are testing your changes in isolation until you merge with master</a:t>
            </a:r>
          </a:p>
          <a:p>
            <a:r>
              <a:rPr lang="en-US" sz="2400" dirty="0" smtClean="0"/>
              <a:t>Rebasing</a:t>
            </a:r>
          </a:p>
          <a:p>
            <a:pPr lvl="1"/>
            <a:r>
              <a:rPr lang="en-US" sz="2000" dirty="0" smtClean="0"/>
              <a:t>Merge conflicts between your changes and others happens in your feature branch and are resolved in your feature branch.</a:t>
            </a:r>
          </a:p>
          <a:p>
            <a:pPr lvl="1"/>
            <a:r>
              <a:rPr lang="en-US" sz="2000" dirty="0" smtClean="0"/>
              <a:t>You are testing your changes with the latest changes from master in your topic branch.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444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should I rebase?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Fine </a:t>
            </a:r>
            <a:r>
              <a:rPr lang="en-US" sz="2400" dirty="0" err="1" smtClean="0"/>
              <a:t>fine</a:t>
            </a:r>
            <a:r>
              <a:rPr lang="en-US" sz="2400" dirty="0" smtClean="0"/>
              <a:t> </a:t>
            </a:r>
            <a:r>
              <a:rPr lang="en-US" sz="2400" dirty="0" err="1" smtClean="0"/>
              <a:t>fine</a:t>
            </a:r>
            <a:r>
              <a:rPr lang="en-US" sz="2400" dirty="0" smtClean="0"/>
              <a:t>. You’ve convinced me to try out this “rebase” thing. How often / when should I rebase changes from master into my feature branch?</a:t>
            </a:r>
          </a:p>
          <a:p>
            <a:pPr lvl="1"/>
            <a:r>
              <a:rPr lang="en-US" sz="2000" dirty="0" smtClean="0"/>
              <a:t>Every morning? Wait until I have my feature branch working in isolation and then do one monster rebase resolving 2 months worth of differences?</a:t>
            </a:r>
          </a:p>
          <a:p>
            <a:r>
              <a:rPr lang="en-US" sz="2400" dirty="0" smtClean="0"/>
              <a:t>“It depends.”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In my 6.5 years of experience with </a:t>
            </a:r>
            <a:r>
              <a:rPr lang="en-US" sz="2000" dirty="0" err="1" smtClean="0">
                <a:sym typeface="Wingdings" panose="05000000000000000000" pitchFamily="2" charset="2"/>
              </a:rPr>
              <a:t>git</a:t>
            </a:r>
            <a:r>
              <a:rPr lang="en-US" sz="2000" dirty="0" smtClean="0">
                <a:sym typeface="Wingdings" panose="05000000000000000000" pitchFamily="2" charset="2"/>
              </a:rPr>
              <a:t>, it seems to amount to the same time/effort either way. You either pay for it in smaller ~10 minute chunks, or in one massive, 2 hour long rebase session at the end.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089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merge conflicts…</a:t>
            </a:r>
            <a:endParaRPr lang="en-US" dirty="0"/>
          </a:p>
        </p:txBody>
      </p:sp>
      <p:pic>
        <p:nvPicPr>
          <p:cNvPr id="2050" name="Picture 2" descr="http://www.quickmeme.com/img/10/10f98000bac13ec26f5aebf9f2b2bf1e41a3104a9893f73dde9dd76cbce9daf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9628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4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Conflicts!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 smtClean="0"/>
              <a:t>Git</a:t>
            </a:r>
            <a:r>
              <a:rPr lang="en-US" sz="2000" b="1" dirty="0" smtClean="0"/>
              <a:t> rebase origin/master</a:t>
            </a:r>
          </a:p>
          <a:p>
            <a:r>
              <a:rPr lang="en-US" sz="2000" dirty="0" smtClean="0"/>
              <a:t>Hit a conflict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mergetool</a:t>
            </a:r>
            <a:endParaRPr lang="en-US" sz="2000" b="1" dirty="0" smtClean="0">
              <a:sym typeface="Wingdings" panose="05000000000000000000" pitchFamily="2" charset="2"/>
            </a:endParaRPr>
          </a:p>
          <a:p>
            <a:r>
              <a:rPr lang="en-US" sz="2000" dirty="0" smtClean="0">
                <a:sym typeface="Wingdings" panose="05000000000000000000" pitchFamily="2" charset="2"/>
              </a:rPr>
              <a:t>Ok, everything’s fixed 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rebase --continue</a:t>
            </a:r>
          </a:p>
          <a:p>
            <a:pPr lvl="1"/>
            <a:r>
              <a:rPr lang="en-US" sz="1800" dirty="0" smtClean="0">
                <a:sym typeface="Wingdings" panose="05000000000000000000" pitchFamily="2" charset="2"/>
              </a:rPr>
              <a:t>(loop)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Crap! I messed that up and need to bail out! 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rebase --abort</a:t>
            </a:r>
            <a:endParaRPr lang="en-US" sz="2000" b="1" dirty="0" smtClean="0"/>
          </a:p>
          <a:p>
            <a:r>
              <a:rPr lang="en-US" sz="2000" dirty="0" smtClean="0"/>
              <a:t>Hmm, looks like I made the exact same change in my topic branch as was already made in master, I need to skip this commit and keep rebasing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rebase --skip</a:t>
            </a:r>
            <a:endParaRPr lang="en-US" sz="2000" b="1" dirty="0"/>
          </a:p>
          <a:p>
            <a:r>
              <a:rPr lang="en-US" sz="2000" dirty="0" smtClean="0"/>
              <a:t>If </a:t>
            </a:r>
            <a:r>
              <a:rPr lang="en-US" sz="2000" dirty="0"/>
              <a:t>you have issues with a merge and want to revert it while the merge is in progress, the equivalent is </a:t>
            </a:r>
            <a:r>
              <a:rPr lang="en-US" sz="2000" b="1" dirty="0" err="1"/>
              <a:t>git</a:t>
            </a:r>
            <a:r>
              <a:rPr lang="en-US" sz="2000" b="1" dirty="0"/>
              <a:t> reset </a:t>
            </a:r>
            <a:r>
              <a:rPr lang="en-US" sz="2000" b="1" dirty="0" smtClean="0"/>
              <a:t>HEAD --hard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/>
              <a:t>Remember, rebase applies commits one at a time and makes you deal with any conflicts one at a time. Merge simply looks at the &lt;initial state&gt; vs. &lt;cumulative end state&gt; and gives you a single, massive set of changes to resolve!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465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ym typeface="Arial Bold" charset="0"/>
              </a:rPr>
              <a:t>Merge Conflicts</a:t>
            </a:r>
            <a:endParaRPr lang="en-US" altLang="en-US" dirty="0" smtClean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1371600"/>
            <a:ext cx="8407400" cy="47117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z="2000" dirty="0" smtClean="0">
              <a:cs typeface="Arial" charset="0"/>
              <a:sym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merge &lt;branch&gt; (</a:t>
            </a: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merge feature-47_fixed-stuff)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Merge changes in the specified branch onto the current branch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In a merge conflict branch you are ON is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local</a:t>
            </a:r>
            <a:r>
              <a:rPr lang="en-US" altLang="en-US" sz="1800" dirty="0" smtClean="0">
                <a:cs typeface="Arial" charset="0"/>
                <a:sym typeface="Arial" charset="0"/>
              </a:rPr>
              <a:t>, branch specified in the merge is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remote</a:t>
            </a:r>
            <a:r>
              <a:rPr lang="en-US" altLang="en-US" sz="1800" dirty="0" smtClean="0">
                <a:cs typeface="Arial" charset="0"/>
                <a:sym typeface="Arial" charset="0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rebase &lt;remote&gt;/&lt;branch&gt; (</a:t>
            </a: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rebase origin/master)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Base the current branch you are on off the specified remote branch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Takes the specified branch as the base, and then applies any changes you have in your local branch on top of that. For conflicts, the </a:t>
            </a:r>
            <a:r>
              <a:rPr lang="en-US" altLang="en-US" sz="1800" u="sng" dirty="0" smtClean="0">
                <a:cs typeface="Arial" charset="0"/>
                <a:sym typeface="Arial" charset="0"/>
              </a:rPr>
              <a:t>current branch</a:t>
            </a:r>
            <a:r>
              <a:rPr lang="en-US" altLang="en-US" sz="1800" dirty="0" smtClean="0">
                <a:cs typeface="Arial" charset="0"/>
                <a:sym typeface="Arial" charset="0"/>
              </a:rPr>
              <a:t> is called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remote</a:t>
            </a:r>
            <a:r>
              <a:rPr lang="en-US" altLang="en-US" sz="1800" dirty="0" smtClean="0">
                <a:cs typeface="Arial" charset="0"/>
                <a:sym typeface="Arial" charset="0"/>
              </a:rPr>
              <a:t>, and the branch you </a:t>
            </a:r>
            <a:r>
              <a:rPr lang="en-US" altLang="en-US" sz="1800" u="sng" dirty="0" smtClean="0">
                <a:cs typeface="Arial" charset="0"/>
                <a:sym typeface="Arial" charset="0"/>
              </a:rPr>
              <a:t>specified</a:t>
            </a:r>
            <a:r>
              <a:rPr lang="en-US" altLang="en-US" sz="1800" dirty="0" smtClean="0">
                <a:cs typeface="Arial" charset="0"/>
                <a:sym typeface="Arial" charset="0"/>
              </a:rPr>
              <a:t> is treated as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local</a:t>
            </a:r>
            <a:r>
              <a:rPr lang="en-US" altLang="en-US" sz="1800" dirty="0" smtClean="0">
                <a:cs typeface="Arial" charset="0"/>
                <a:sym typeface="Arial" charset="0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altLang="en-US" sz="2000" dirty="0" smtClean="0">
                <a:cs typeface="Arial" charset="0"/>
                <a:sym typeface="Arial" charset="0"/>
              </a:rPr>
              <a:t>Assuming you are merging feature branches into master or rebase feature branches with master, </a:t>
            </a:r>
            <a:r>
              <a:rPr lang="en-US" altLang="en-US" sz="2000" b="1" dirty="0" smtClean="0">
                <a:cs typeface="Arial" charset="0"/>
                <a:sym typeface="Arial" charset="0"/>
              </a:rPr>
              <a:t>local</a:t>
            </a:r>
            <a:r>
              <a:rPr lang="en-US" altLang="en-US" sz="2000" dirty="0" smtClean="0">
                <a:cs typeface="Arial" charset="0"/>
                <a:sym typeface="Arial" charset="0"/>
              </a:rPr>
              <a:t> = </a:t>
            </a:r>
            <a:r>
              <a:rPr lang="en-US" altLang="en-US" sz="2000" i="1" dirty="0" smtClean="0">
                <a:cs typeface="Arial" charset="0"/>
                <a:sym typeface="Arial" charset="0"/>
              </a:rPr>
              <a:t>master</a:t>
            </a:r>
            <a:r>
              <a:rPr lang="en-US" altLang="en-US" sz="2000" dirty="0" smtClean="0">
                <a:cs typeface="Arial" charset="0"/>
                <a:sym typeface="Arial" charset="0"/>
              </a:rPr>
              <a:t>, </a:t>
            </a:r>
            <a:r>
              <a:rPr lang="en-US" altLang="en-US" sz="2000" b="1" dirty="0" smtClean="0">
                <a:cs typeface="Arial" charset="0"/>
                <a:sym typeface="Arial" charset="0"/>
              </a:rPr>
              <a:t>remote</a:t>
            </a:r>
            <a:r>
              <a:rPr lang="en-US" altLang="en-US" sz="2000" dirty="0" smtClean="0">
                <a:cs typeface="Arial" charset="0"/>
                <a:sym typeface="Arial" charset="0"/>
              </a:rPr>
              <a:t> = </a:t>
            </a:r>
            <a:r>
              <a:rPr lang="en-US" altLang="en-US" sz="2000" i="1" dirty="0" smtClean="0">
                <a:cs typeface="Arial" charset="0"/>
                <a:sym typeface="Arial" charset="0"/>
              </a:rPr>
              <a:t>feature</a:t>
            </a:r>
            <a:r>
              <a:rPr lang="en-US" altLang="en-US" sz="2000" dirty="0" smtClean="0">
                <a:cs typeface="Arial" charset="0"/>
                <a:sym typeface="Arial" charset="0"/>
              </a:rPr>
              <a:t> </a:t>
            </a:r>
            <a:r>
              <a:rPr lang="en-US" altLang="en-US" sz="2000" u="sng" dirty="0" smtClean="0">
                <a:cs typeface="Arial" charset="0"/>
                <a:sym typeface="Arial" charset="0"/>
              </a:rPr>
              <a:t>in both situations</a:t>
            </a:r>
            <a:r>
              <a:rPr lang="en-US" altLang="en-US" sz="2000" dirty="0" smtClean="0">
                <a:cs typeface="Arial" charset="0"/>
                <a:sym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07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 (Squash)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rebase –</a:t>
            </a:r>
            <a:r>
              <a:rPr lang="en-US" dirty="0" err="1"/>
              <a:t>i</a:t>
            </a:r>
            <a:r>
              <a:rPr lang="en-US" dirty="0"/>
              <a:t> HEAD~3</a:t>
            </a:r>
          </a:p>
          <a:p>
            <a:pPr lvl="1"/>
            <a:r>
              <a:rPr lang="en-US" dirty="0"/>
              <a:t>pick f392171 Added new feature X </a:t>
            </a:r>
          </a:p>
          <a:p>
            <a:pPr lvl="1"/>
            <a:r>
              <a:rPr lang="en-US" dirty="0"/>
              <a:t>pick ba9dd9a Added new elements to page design </a:t>
            </a:r>
          </a:p>
          <a:p>
            <a:pPr lvl="1"/>
            <a:r>
              <a:rPr lang="en-US" dirty="0"/>
              <a:t>pick df71a27 Updated CSS for new elements</a:t>
            </a:r>
          </a:p>
          <a:p>
            <a:r>
              <a:rPr lang="en-US" dirty="0"/>
              <a:t>Change to:</a:t>
            </a:r>
          </a:p>
          <a:p>
            <a:pPr lvl="1"/>
            <a:r>
              <a:rPr lang="en-US" dirty="0"/>
              <a:t>pick f392171 Added new feature X </a:t>
            </a:r>
          </a:p>
          <a:p>
            <a:pPr lvl="1"/>
            <a:r>
              <a:rPr lang="en-US" b="1" dirty="0"/>
              <a:t>squash</a:t>
            </a:r>
            <a:r>
              <a:rPr lang="en-US" dirty="0"/>
              <a:t> ba9dd9a Added new elements to page design </a:t>
            </a:r>
          </a:p>
          <a:p>
            <a:pPr lvl="1"/>
            <a:r>
              <a:rPr lang="en-US" b="1" dirty="0"/>
              <a:t>squash</a:t>
            </a:r>
            <a:r>
              <a:rPr lang="en-US" dirty="0"/>
              <a:t> df71a27 Updated CSS for new elements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30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Squash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7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895600"/>
            <a:ext cx="8455025" cy="957262"/>
          </a:xfrm>
        </p:spPr>
        <p:txBody>
          <a:bodyPr>
            <a:noAutofit/>
          </a:bodyPr>
          <a:lstStyle/>
          <a:p>
            <a:r>
              <a:rPr lang="en-US" sz="4400" dirty="0" smtClean="0"/>
              <a:t>Making </a:t>
            </a:r>
            <a:r>
              <a:rPr lang="en-US" sz="4400" dirty="0" err="1" smtClean="0"/>
              <a:t>Git</a:t>
            </a:r>
            <a:r>
              <a:rPr lang="en-US" sz="4400" dirty="0" smtClean="0"/>
              <a:t> Work For You</a:t>
            </a:r>
            <a:endParaRPr lang="en-US" sz="4400" dirty="0">
              <a:latin typeface="+mj-lt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7800" y="3886200"/>
            <a:ext cx="6400800" cy="538162"/>
          </a:xfrm>
        </p:spPr>
        <p:txBody>
          <a:bodyPr/>
          <a:lstStyle/>
          <a:p>
            <a:r>
              <a:rPr lang="en-US" dirty="0" smtClean="0"/>
              <a:t>Kwen Peterson</a:t>
            </a:r>
          </a:p>
          <a:p>
            <a:r>
              <a:rPr lang="en-US" dirty="0" smtClean="0"/>
              <a:t>Senior Software Developer @ Raven</a:t>
            </a:r>
          </a:p>
          <a:p>
            <a:r>
              <a:rPr lang="en-US" dirty="0" smtClean="0">
                <a:hlinkClick r:id="rId2"/>
              </a:rPr>
              <a:t>kwen.peterson@gmail.com</a:t>
            </a:r>
            <a:r>
              <a:rPr lang="en-US" dirty="0" smtClean="0"/>
              <a:t> </a:t>
            </a:r>
          </a:p>
          <a:p>
            <a:r>
              <a:rPr lang="en-US" dirty="0"/>
              <a:t>@</a:t>
            </a:r>
            <a:r>
              <a:rPr lang="en-US" dirty="0" err="1" smtClean="0"/>
              <a:t>kwenarik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600"/>
            <a:ext cx="8262820" cy="64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4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mg.memerial.net/memerial.net/5926/push-rejected-git-push-forc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85800"/>
            <a:ext cx="5080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4499827"/>
            <a:ext cx="8001000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(Or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push –f origin master </a:t>
            </a:r>
            <a:r>
              <a:rPr lang="en-US" i="1" dirty="0" smtClean="0"/>
              <a:t>Or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push origin +</a:t>
            </a:r>
            <a:r>
              <a:rPr lang="en-US" b="1" i="1" dirty="0" err="1" smtClean="0"/>
              <a:t>master:master</a:t>
            </a:r>
            <a:r>
              <a:rPr lang="en-US" i="1" dirty="0" smtClean="0"/>
              <a:t>)</a:t>
            </a:r>
          </a:p>
          <a:p>
            <a:pPr algn="ctr"/>
            <a:endParaRPr lang="en-US" i="1" dirty="0"/>
          </a:p>
          <a:p>
            <a:r>
              <a:rPr lang="en-US" b="1" dirty="0" smtClean="0"/>
              <a:t>Golden Rule of Rebasing: </a:t>
            </a:r>
            <a:r>
              <a:rPr lang="en-US" u="sng" dirty="0" smtClean="0"/>
              <a:t>NEVER EVER</a:t>
            </a:r>
            <a:r>
              <a:rPr lang="en-US" dirty="0" smtClean="0"/>
              <a:t>* rebase a branch that you already </a:t>
            </a:r>
            <a:r>
              <a:rPr lang="en-US" dirty="0" smtClean="0"/>
              <a:t>pushed </a:t>
            </a:r>
            <a:r>
              <a:rPr lang="en-US" dirty="0" smtClean="0"/>
              <a:t>or that you pulled from another person.</a:t>
            </a:r>
          </a:p>
          <a:p>
            <a:endParaRPr lang="en-US" i="1" dirty="0"/>
          </a:p>
          <a:p>
            <a:endParaRPr lang="en-US" i="1" dirty="0" smtClean="0"/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srgbClr val="000000"/>
                </a:solidFill>
              </a:rPr>
              <a:t>* </a:t>
            </a:r>
            <a:r>
              <a:rPr lang="en-US" sz="1600" kern="0" dirty="0">
                <a:solidFill>
                  <a:srgbClr val="000000"/>
                </a:solidFill>
              </a:rPr>
              <a:t>Except for when you truly want/need to rewrite the history of your repository</a:t>
            </a:r>
            <a:r>
              <a:rPr lang="en-US" sz="1600" kern="0" dirty="0" smtClean="0">
                <a:solidFill>
                  <a:srgbClr val="000000"/>
                </a:solidFill>
              </a:rPr>
              <a:t>.</a:t>
            </a:r>
            <a:endParaRPr lang="en-US" sz="4000" kern="0" dirty="0">
              <a:solidFill>
                <a:srgbClr val="000000"/>
              </a:solidFill>
            </a:endParaRP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21463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</a:t>
            </a:r>
            <a:r>
              <a:rPr lang="en-US" dirty="0" err="1" smtClean="0"/>
              <a:t>reflog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Uses VIM navigation controls: </a:t>
            </a:r>
            <a:r>
              <a:rPr lang="en-US" sz="1600" dirty="0"/>
              <a:t>J = down arrow, K = up arrow, Q = quit</a:t>
            </a:r>
          </a:p>
          <a:p>
            <a:r>
              <a:rPr lang="en-US" sz="1600" dirty="0"/>
              <a:t>Use the commit hashes, not the HEAD positions! To go back in time and return your current branch to a prior state, the syntax is </a:t>
            </a:r>
            <a:r>
              <a:rPr lang="en-US" sz="1600" b="1" dirty="0" err="1"/>
              <a:t>git</a:t>
            </a:r>
            <a:r>
              <a:rPr lang="en-US" sz="1600" b="1" dirty="0"/>
              <a:t> reset 2a7d231 --hard</a:t>
            </a:r>
            <a:r>
              <a:rPr lang="en-US" sz="1600" dirty="0"/>
              <a:t>. (This will return you to the point before the last 2 rebases in the above screenshot.)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7086600" cy="35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62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Reflog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0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Detached Heads, Submodules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Detached Head – Tracking a specific commit, not a branch!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git</a:t>
            </a:r>
            <a:r>
              <a:rPr lang="en-US" dirty="0" smtClean="0"/>
              <a:t> was a book:</a:t>
            </a:r>
          </a:p>
          <a:p>
            <a:pPr lvl="2"/>
            <a:r>
              <a:rPr lang="en-US" dirty="0" smtClean="0"/>
              <a:t>HEAD is where your finger is (current spot)</a:t>
            </a:r>
          </a:p>
          <a:p>
            <a:pPr lvl="2"/>
            <a:r>
              <a:rPr lang="en-US" dirty="0" smtClean="0"/>
              <a:t>Branches are where you put your bookmarks</a:t>
            </a:r>
          </a:p>
          <a:p>
            <a:pPr lvl="3"/>
            <a:r>
              <a:rPr lang="en-US" dirty="0" smtClean="0"/>
              <a:t>If you close the book without a bookmark on that page, you lose your spot!</a:t>
            </a:r>
          </a:p>
          <a:p>
            <a:endParaRPr lang="en-US" dirty="0" smtClean="0"/>
          </a:p>
          <a:p>
            <a:r>
              <a:rPr lang="en-US" dirty="0" smtClean="0"/>
              <a:t>Submodules – Shared ‘child’ </a:t>
            </a:r>
            <a:r>
              <a:rPr lang="en-US" dirty="0" err="1" smtClean="0"/>
              <a:t>git</a:t>
            </a:r>
            <a:r>
              <a:rPr lang="en-US" dirty="0" smtClean="0"/>
              <a:t> repository (notorious for detached HEAD issues…)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2998" y="1752596"/>
            <a:ext cx="6859905" cy="2365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6" y="4320540"/>
            <a:ext cx="5733098" cy="10896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36638"/>
          </a:xfrm>
        </p:spPr>
        <p:txBody>
          <a:bodyPr/>
          <a:lstStyle/>
          <a:p>
            <a:r>
              <a:rPr lang="en-US" dirty="0" smtClean="0"/>
              <a:t>What does a detached head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40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3429000"/>
            <a:ext cx="3429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0"/>
            <a:ext cx="627507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8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3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worktree</a:t>
            </a:r>
            <a:r>
              <a:rPr lang="en-US" dirty="0" smtClean="0"/>
              <a:t> (new in 2.5.0)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here has a co-worker that instead of swapping branches just pulls down multiple copies of the repo into different folders?</a:t>
            </a:r>
          </a:p>
          <a:p>
            <a:pPr lvl="1"/>
            <a:r>
              <a:rPr lang="en-US" dirty="0" smtClean="0"/>
              <a:t>Allows </a:t>
            </a:r>
            <a:r>
              <a:rPr lang="en-US" dirty="0" smtClean="0"/>
              <a:t>you to checkout multiple branches simultaneously (master + sprint/feature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Instead of stash, you can you this!</a:t>
            </a:r>
            <a:endParaRPr lang="en-US" dirty="0" smtClean="0"/>
          </a:p>
          <a:p>
            <a:pPr lvl="1"/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 err="1"/>
              <a:t>worktree</a:t>
            </a:r>
            <a:r>
              <a:rPr lang="en-US" b="1" dirty="0"/>
              <a:t> add </a:t>
            </a:r>
            <a:r>
              <a:rPr lang="en-US" b="1" dirty="0" smtClean="0"/>
              <a:t>-b </a:t>
            </a:r>
            <a:r>
              <a:rPr lang="en-US" b="1" dirty="0"/>
              <a:t>hotfix ../hotfix </a:t>
            </a:r>
            <a:r>
              <a:rPr lang="en-US" b="1" dirty="0" smtClean="0"/>
              <a:t>origin/master</a:t>
            </a:r>
          </a:p>
          <a:p>
            <a:pPr lvl="2"/>
            <a:r>
              <a:rPr lang="en-US" dirty="0" smtClean="0"/>
              <a:t>After work/commits are done, simply delete the /hotfix folder!</a:t>
            </a:r>
          </a:p>
          <a:p>
            <a:pPr lvl="1"/>
            <a:r>
              <a:rPr lang="en-US" dirty="0" smtClean="0"/>
              <a:t>All </a:t>
            </a:r>
            <a:r>
              <a:rPr lang="en-US" dirty="0" err="1" smtClean="0"/>
              <a:t>worktree</a:t>
            </a:r>
            <a:r>
              <a:rPr lang="en-US" dirty="0" smtClean="0"/>
              <a:t> branches use the “parents” .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</a:p>
          <a:p>
            <a:pPr lvl="2"/>
            <a:r>
              <a:rPr lang="en-US" dirty="0" smtClean="0"/>
              <a:t>Saves space, all </a:t>
            </a:r>
            <a:r>
              <a:rPr lang="en-US" dirty="0" err="1" smtClean="0"/>
              <a:t>worktree</a:t>
            </a:r>
            <a:r>
              <a:rPr lang="en-US" dirty="0" smtClean="0"/>
              <a:t> branches are dumb/disposable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40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F31387-1EE6-41CA-AFB4-3BDD4617D0D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6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  </a:t>
            </a:r>
            <a:r>
              <a:rPr lang="en-US" i="1" dirty="0"/>
              <a:t>"You're already in the top tier of developers just by showing up here tonight. I don't know how talented you are, how much experience you have, but you showed up. You're putting yourself out there because you care to improve. Thanks for caring</a:t>
            </a:r>
            <a:r>
              <a:rPr lang="en-US" i="1" dirty="0" smtClean="0"/>
              <a:t>.“ – Scott </a:t>
            </a:r>
            <a:r>
              <a:rPr lang="en-US" i="1" dirty="0" err="1" smtClean="0"/>
              <a:t>Hanselman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Diff Trick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Migrating Textile URLs to Markdown using Regex</a:t>
            </a:r>
            <a:endParaRPr lang="en-US" sz="2000" dirty="0" smtClean="0"/>
          </a:p>
          <a:p>
            <a:pPr lvl="1"/>
            <a:r>
              <a:rPr lang="en-US" sz="2200" dirty="0" smtClean="0"/>
              <a:t>s</a:t>
            </a:r>
            <a:r>
              <a:rPr lang="en-US" sz="2200" dirty="0"/>
              <a:t>{"(.+?)":([^.,:\s]+)}{[$1]($2)}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Not even close</a:t>
            </a:r>
            <a:endParaRPr lang="en-US" sz="2200" dirty="0" smtClean="0"/>
          </a:p>
          <a:p>
            <a:pPr lvl="1"/>
            <a:r>
              <a:rPr lang="en-US" sz="2200" dirty="0"/>
              <a:t>s{"(.+?)":([^.,!\)\]\s]+)}{[$1]($2)}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Not even close</a:t>
            </a:r>
            <a:endParaRPr lang="en-US" sz="2200" dirty="0" smtClean="0"/>
          </a:p>
          <a:p>
            <a:pPr lvl="1"/>
            <a:r>
              <a:rPr lang="en-US" sz="2200" dirty="0"/>
              <a:t>s{"(.+?)":([^,!\)\]\s]+)\b}{[$1]($2)}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Getting closer</a:t>
            </a:r>
            <a:endParaRPr lang="en-US" sz="2200" dirty="0" smtClean="0"/>
          </a:p>
          <a:p>
            <a:pPr lvl="1"/>
            <a:r>
              <a:rPr lang="en-US" sz="2200" dirty="0"/>
              <a:t>s{"(.+?)":([^,!\)\]\s]+)}{[$1]($2)}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Pretty close!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g</a:t>
            </a:r>
            <a:r>
              <a:rPr lang="en-US" dirty="0" err="1" smtClean="0">
                <a:sym typeface="Wingdings" panose="05000000000000000000" pitchFamily="2" charset="2"/>
              </a:rPr>
              <a:t>it</a:t>
            </a:r>
            <a:r>
              <a:rPr lang="en-US" dirty="0" smtClean="0">
                <a:sym typeface="Wingdings" panose="05000000000000000000" pitchFamily="2" charset="2"/>
              </a:rPr>
              <a:t> stash save “almost there”</a:t>
            </a:r>
            <a:endParaRPr lang="en-US" dirty="0" smtClean="0"/>
          </a:p>
          <a:p>
            <a:pPr lvl="1"/>
            <a:r>
              <a:rPr lang="en-US" sz="2200" dirty="0"/>
              <a:t>s{"(.+?)":([^,!\)\]\s</a:t>
            </a:r>
            <a:r>
              <a:rPr lang="en-US" sz="2200" dirty="0" smtClean="0"/>
              <a:t>]+)}{</a:t>
            </a:r>
            <a:r>
              <a:rPr lang="en-US" sz="2200" dirty="0"/>
              <a:t>my($</a:t>
            </a:r>
            <a:r>
              <a:rPr lang="en-US" sz="2200" dirty="0" err="1"/>
              <a:t>t,$l</a:t>
            </a:r>
            <a:r>
              <a:rPr lang="en-US" sz="2200" dirty="0"/>
              <a:t>)=($1,$2</a:t>
            </a:r>
            <a:r>
              <a:rPr lang="en-US" sz="2200" dirty="0" smtClean="0"/>
              <a:t>);$</a:t>
            </a:r>
            <a:r>
              <a:rPr lang="en-US" sz="2200" dirty="0"/>
              <a:t>l=~/(.*?)([.:])?$/; "[$t]($1)$2"}</a:t>
            </a:r>
            <a:r>
              <a:rPr lang="en-US" sz="2200" dirty="0" err="1" smtClean="0"/>
              <a:t>eg</a:t>
            </a:r>
            <a:r>
              <a:rPr lang="en-US" sz="2200" dirty="0" smtClean="0"/>
              <a:t> </a:t>
            </a:r>
            <a:r>
              <a:rPr lang="en-US" sz="2200" dirty="0" smtClean="0">
                <a:sym typeface="Wingdings" panose="05000000000000000000" pitchFamily="2" charset="2"/>
              </a:rPr>
              <a:t> “minor tweak”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g</a:t>
            </a:r>
            <a:r>
              <a:rPr lang="en-US" dirty="0" err="1" smtClean="0">
                <a:sym typeface="Wingdings" panose="05000000000000000000" pitchFamily="2" charset="2"/>
              </a:rPr>
              <a:t>it</a:t>
            </a:r>
            <a:r>
              <a:rPr lang="en-US" dirty="0" smtClean="0">
                <a:sym typeface="Wingdings" panose="05000000000000000000" pitchFamily="2" charset="2"/>
              </a:rPr>
              <a:t> diff ‘stash@{0}’</a:t>
            </a:r>
          </a:p>
          <a:p>
            <a:pPr lvl="1"/>
            <a:r>
              <a:rPr lang="en-US" sz="1800" dirty="0">
                <a:hlinkClick r:id="rId2"/>
              </a:rPr>
              <a:t>http://blog.moertel.com/posts/2013-02-18-git-second-order-diff.html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809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Branch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filter-branch --force --index-filter '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-r --ignore-</a:t>
            </a:r>
            <a:r>
              <a:rPr lang="en-US" dirty="0" err="1"/>
              <a:t>unmatch</a:t>
            </a:r>
            <a:r>
              <a:rPr lang="en-US" dirty="0"/>
              <a:t> </a:t>
            </a:r>
            <a:r>
              <a:rPr lang="en-US" b="1" dirty="0"/>
              <a:t>MY-BIG-DIRECTORY-OR-FILE</a:t>
            </a:r>
            <a:r>
              <a:rPr lang="en-US" dirty="0"/>
              <a:t>' --prune-empty --tag-name-filter cat -- --</a:t>
            </a:r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This is SLOW.</a:t>
            </a:r>
          </a:p>
          <a:p>
            <a:pPr lvl="1"/>
            <a:r>
              <a:rPr lang="en-US" dirty="0" smtClean="0"/>
              <a:t>You have to use the full path to the file/folder you want filtered out.</a:t>
            </a:r>
          </a:p>
          <a:p>
            <a:pPr lvl="1"/>
            <a:r>
              <a:rPr lang="en-US" dirty="0" smtClean="0"/>
              <a:t>You would have to run it twice for </a:t>
            </a:r>
            <a:r>
              <a:rPr lang="en-US" b="1" dirty="0" smtClean="0"/>
              <a:t>/bin/OpenId.dll</a:t>
            </a:r>
            <a:r>
              <a:rPr lang="en-US" dirty="0" smtClean="0"/>
              <a:t> &amp; </a:t>
            </a:r>
            <a:r>
              <a:rPr lang="en-US" b="1" dirty="0" smtClean="0"/>
              <a:t>/</a:t>
            </a:r>
            <a:r>
              <a:rPr lang="en-US" b="1" dirty="0" smtClean="0"/>
              <a:t>bin/debug/OpenId.dll </a:t>
            </a:r>
            <a:r>
              <a:rPr lang="en-US" i="1" dirty="0" smtClean="0"/>
              <a:t>(or generate a file with all th</a:t>
            </a:r>
            <a:r>
              <a:rPr lang="en-US" i="1" dirty="0" smtClean="0"/>
              <a:t>e path/filenames, then script it against the above.)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14947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BFG Repo Cleaner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Scala, requires JVM 7+</a:t>
            </a:r>
          </a:p>
          <a:p>
            <a:r>
              <a:rPr lang="en-US" dirty="0" smtClean="0"/>
              <a:t>Much faster (10-720x faster)</a:t>
            </a:r>
          </a:p>
          <a:p>
            <a:r>
              <a:rPr lang="en-US" dirty="0" smtClean="0"/>
              <a:t>Much </a:t>
            </a:r>
            <a:r>
              <a:rPr lang="en-US" u="sng" dirty="0" smtClean="0"/>
              <a:t>easier</a:t>
            </a:r>
            <a:r>
              <a:rPr lang="en-US" dirty="0" smtClean="0"/>
              <a:t> to use </a:t>
            </a:r>
            <a:r>
              <a:rPr lang="en-US" sz="2400" i="1" dirty="0" smtClean="0"/>
              <a:t>(</a:t>
            </a:r>
            <a:r>
              <a:rPr lang="en-US" sz="2400" i="1" dirty="0"/>
              <a:t>alias </a:t>
            </a:r>
            <a:r>
              <a:rPr lang="en-US" sz="2400" b="1" i="1" dirty="0"/>
              <a:t>java -jar </a:t>
            </a:r>
            <a:r>
              <a:rPr lang="en-US" sz="2400" b="1" i="1" dirty="0" smtClean="0"/>
              <a:t>bfg.jar </a:t>
            </a:r>
            <a:r>
              <a:rPr lang="en-US" sz="2400" i="1" dirty="0" smtClean="0"/>
              <a:t>to </a:t>
            </a:r>
            <a:r>
              <a:rPr lang="en-US" sz="2400" b="1" i="1" dirty="0" err="1" smtClean="0"/>
              <a:t>bfg</a:t>
            </a:r>
            <a:r>
              <a:rPr lang="en-US" sz="2400" b="1" i="1" dirty="0" smtClean="0"/>
              <a:t>)</a:t>
            </a:r>
          </a:p>
          <a:p>
            <a:pPr lvl="1"/>
            <a:r>
              <a:rPr lang="en-US" dirty="0" err="1"/>
              <a:t>bfg</a:t>
            </a:r>
            <a:r>
              <a:rPr lang="en-US" dirty="0"/>
              <a:t> --delete-files EntityFramework.dll my-</a:t>
            </a:r>
            <a:r>
              <a:rPr lang="en-US" dirty="0" err="1"/>
              <a:t>repo.git</a:t>
            </a:r>
            <a:endParaRPr lang="en-US" dirty="0"/>
          </a:p>
          <a:p>
            <a:pPr lvl="2"/>
            <a:r>
              <a:rPr lang="en-US" dirty="0"/>
              <a:t>Purge EntityFramework.dll out of the 105 bin folders in my solution in one easy, readable command.</a:t>
            </a:r>
          </a:p>
          <a:p>
            <a:pPr lvl="1"/>
            <a:r>
              <a:rPr lang="en-US" dirty="0" err="1" smtClean="0"/>
              <a:t>bfg</a:t>
            </a:r>
            <a:r>
              <a:rPr lang="en-US" dirty="0" smtClean="0"/>
              <a:t> </a:t>
            </a:r>
            <a:r>
              <a:rPr lang="en-US" dirty="0"/>
              <a:t>--strip-blobs-bigger-than </a:t>
            </a:r>
            <a:r>
              <a:rPr lang="en-US" dirty="0" smtClean="0"/>
              <a:t>10M</a:t>
            </a:r>
            <a:r>
              <a:rPr lang="en-US" dirty="0"/>
              <a:t>  </a:t>
            </a:r>
            <a:r>
              <a:rPr lang="en-US" dirty="0" smtClean="0"/>
              <a:t>my-</a:t>
            </a:r>
            <a:r>
              <a:rPr lang="en-US" dirty="0" err="1" smtClean="0"/>
              <a:t>repo.git</a:t>
            </a:r>
            <a:endParaRPr lang="en-US" dirty="0" smtClean="0"/>
          </a:p>
          <a:p>
            <a:pPr lvl="2"/>
            <a:r>
              <a:rPr lang="en-US" dirty="0" smtClean="0"/>
              <a:t>Purges any file from history that was ever larger than 10Mb</a:t>
            </a:r>
          </a:p>
          <a:p>
            <a:pPr lvl="1"/>
            <a:r>
              <a:rPr lang="en-US" dirty="0" err="1"/>
              <a:t>bfg</a:t>
            </a:r>
            <a:r>
              <a:rPr lang="en-US" dirty="0"/>
              <a:t> --delete-files id_{</a:t>
            </a:r>
            <a:r>
              <a:rPr lang="en-US" dirty="0" err="1"/>
              <a:t>dsa,rsa</a:t>
            </a:r>
            <a:r>
              <a:rPr lang="en-US" dirty="0"/>
              <a:t>}  my-</a:t>
            </a:r>
            <a:r>
              <a:rPr lang="en-US" dirty="0" err="1"/>
              <a:t>repo.git</a:t>
            </a:r>
            <a:endParaRPr lang="en-US" dirty="0"/>
          </a:p>
          <a:p>
            <a:pPr lvl="2"/>
            <a:r>
              <a:rPr lang="en-US" dirty="0"/>
              <a:t>Purges </a:t>
            </a:r>
            <a:r>
              <a:rPr lang="en-US" dirty="0" err="1"/>
              <a:t>id_rsa</a:t>
            </a:r>
            <a:r>
              <a:rPr lang="en-US" dirty="0"/>
              <a:t> &amp; </a:t>
            </a:r>
            <a:r>
              <a:rPr lang="en-US" dirty="0" err="1"/>
              <a:t>id_dsa</a:t>
            </a:r>
            <a:r>
              <a:rPr lang="en-US" dirty="0"/>
              <a:t> files from any path and point in time</a:t>
            </a:r>
          </a:p>
          <a:p>
            <a:pPr lvl="1"/>
            <a:r>
              <a:rPr lang="en-US" dirty="0" err="1" smtClean="0"/>
              <a:t>bfg</a:t>
            </a:r>
            <a:r>
              <a:rPr lang="en-US" dirty="0" smtClean="0"/>
              <a:t> --delete-folders bin my-</a:t>
            </a:r>
            <a:r>
              <a:rPr lang="en-US" dirty="0" err="1" smtClean="0"/>
              <a:t>repo.git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9698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Raven.git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32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--mirror </a:t>
            </a:r>
            <a:r>
              <a:rPr lang="en-US" dirty="0" smtClean="0"/>
              <a:t>&lt;</a:t>
            </a:r>
            <a:r>
              <a:rPr lang="en-US" dirty="0" err="1" smtClean="0"/>
              <a:t>old_remote</a:t>
            </a:r>
            <a:r>
              <a:rPr lang="en-US" dirty="0" smtClean="0"/>
              <a:t>&gt;</a:t>
            </a:r>
          </a:p>
          <a:p>
            <a:r>
              <a:rPr lang="en-US" dirty="0" err="1" smtClean="0"/>
              <a:t>bfg</a:t>
            </a:r>
            <a:r>
              <a:rPr lang="en-US" dirty="0" smtClean="0"/>
              <a:t> –delete-files Quartz.dll my-</a:t>
            </a:r>
            <a:r>
              <a:rPr lang="en-US" dirty="0" err="1" smtClean="0"/>
              <a:t>repo.git</a:t>
            </a:r>
            <a:endParaRPr lang="en-US" dirty="0"/>
          </a:p>
          <a:p>
            <a:pPr lvl="1"/>
            <a:r>
              <a:rPr lang="en-US" dirty="0" smtClean="0"/>
              <a:t>&lt;repeat&gt;, inspect your changes. If happy proceed!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gc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d my-</a:t>
            </a:r>
            <a:r>
              <a:rPr lang="en-US" dirty="0" err="1" smtClean="0"/>
              <a:t>repo.git</a:t>
            </a:r>
            <a:endParaRPr lang="en-US" dirty="0" smtClean="0"/>
          </a:p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reflog</a:t>
            </a:r>
            <a:r>
              <a:rPr lang="en-US" dirty="0"/>
              <a:t> expire --expire=now --all &amp;&amp;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gc</a:t>
            </a:r>
            <a:r>
              <a:rPr lang="en-US" dirty="0"/>
              <a:t> --prune=now </a:t>
            </a:r>
            <a:r>
              <a:rPr lang="en-US" dirty="0" smtClean="0"/>
              <a:t>–aggressive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push &lt;</a:t>
            </a:r>
            <a:r>
              <a:rPr lang="en-US" dirty="0" err="1" smtClean="0"/>
              <a:t>new_remote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37446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LFS</a:t>
            </a:r>
            <a:endParaRPr lang="en-US" dirty="0"/>
          </a:p>
        </p:txBody>
      </p:sp>
      <p:pic>
        <p:nvPicPr>
          <p:cNvPr id="5" name="Git Large File Storage - How to Work with Big Files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1676400"/>
            <a:ext cx="7910513" cy="4449763"/>
          </a:xfrm>
        </p:spPr>
      </p:pic>
    </p:spTree>
    <p:extLst>
      <p:ext uri="{BB962C8B-B14F-4D97-AF65-F5344CB8AC3E}">
        <p14:creationId xmlns:p14="http://schemas.microsoft.com/office/powerpoint/2010/main" val="155513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LFS </a:t>
            </a:r>
            <a:r>
              <a:rPr lang="en-US" dirty="0" err="1" smtClean="0"/>
              <a:t>Cheatsheet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the </a:t>
            </a:r>
            <a:r>
              <a:rPr lang="en-US" dirty="0" err="1" smtClean="0"/>
              <a:t>commandline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extension, then run </a:t>
            </a: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 err="1" smtClean="0"/>
              <a:t>lfs</a:t>
            </a:r>
            <a:r>
              <a:rPr lang="en-US" b="1" dirty="0" smtClean="0"/>
              <a:t> install </a:t>
            </a:r>
            <a:r>
              <a:rPr lang="en-US" dirty="0" smtClean="0"/>
              <a:t>or</a:t>
            </a:r>
            <a:r>
              <a:rPr lang="en-US" b="1" dirty="0" smtClean="0"/>
              <a:t> </a:t>
            </a: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 err="1" smtClean="0"/>
              <a:t>lfs</a:t>
            </a:r>
            <a:r>
              <a:rPr lang="en-US" b="1" dirty="0" smtClean="0"/>
              <a:t> </a:t>
            </a:r>
            <a:r>
              <a:rPr lang="en-US" b="1" dirty="0" err="1" smtClean="0"/>
              <a:t>init</a:t>
            </a:r>
            <a:endParaRPr lang="en-US" b="1" dirty="0" smtClean="0"/>
          </a:p>
          <a:p>
            <a:r>
              <a:rPr lang="en-US" b="1" dirty="0" err="1"/>
              <a:t>g</a:t>
            </a:r>
            <a:r>
              <a:rPr lang="en-US" b="1" dirty="0" err="1" smtClean="0"/>
              <a:t>it</a:t>
            </a:r>
            <a:r>
              <a:rPr lang="en-US" b="1" dirty="0" smtClean="0"/>
              <a:t> </a:t>
            </a:r>
            <a:r>
              <a:rPr lang="en-US" b="1" dirty="0" err="1" smtClean="0"/>
              <a:t>lfs</a:t>
            </a:r>
            <a:r>
              <a:rPr lang="en-US" b="1" dirty="0" smtClean="0"/>
              <a:t> track “*.</a:t>
            </a:r>
            <a:r>
              <a:rPr lang="en-US" b="1" dirty="0" err="1" smtClean="0"/>
              <a:t>psd</a:t>
            </a:r>
            <a:r>
              <a:rPr lang="en-US" b="1" dirty="0" smtClean="0"/>
              <a:t>”</a:t>
            </a:r>
          </a:p>
          <a:p>
            <a:pPr lvl="1"/>
            <a:r>
              <a:rPr lang="en-US" dirty="0" smtClean="0"/>
              <a:t>Only works going forward, you will have to use BFG or filter branch to retroactively purge any already committed large files!</a:t>
            </a:r>
          </a:p>
          <a:p>
            <a:pPr lvl="1"/>
            <a:r>
              <a:rPr lang="en-US" dirty="0" err="1" smtClean="0"/>
              <a:t>git-lfs</a:t>
            </a:r>
            <a:r>
              <a:rPr lang="en-US" dirty="0" smtClean="0"/>
              <a:t> fetch (get me the ACTUAL huge files)</a:t>
            </a:r>
          </a:p>
          <a:p>
            <a:pPr lvl="1"/>
            <a:r>
              <a:rPr lang="en-US" dirty="0" err="1" smtClean="0"/>
              <a:t>git-lfs</a:t>
            </a:r>
            <a:r>
              <a:rPr lang="en-US" dirty="0" smtClean="0"/>
              <a:t> push</a:t>
            </a:r>
          </a:p>
          <a:p>
            <a:pPr lvl="1"/>
            <a:r>
              <a:rPr lang="en-US" dirty="0" err="1" smtClean="0"/>
              <a:t>git-lfs</a:t>
            </a:r>
            <a:r>
              <a:rPr lang="en-US" dirty="0" smtClean="0"/>
              <a:t> status (status on just the LFS tracked files)</a:t>
            </a:r>
          </a:p>
          <a:p>
            <a:pPr lvl="1"/>
            <a:r>
              <a:rPr lang="en-US" dirty="0" err="1" smtClean="0"/>
              <a:t>bfg</a:t>
            </a:r>
            <a:r>
              <a:rPr lang="en-US" dirty="0" smtClean="0"/>
              <a:t> --</a:t>
            </a:r>
            <a:r>
              <a:rPr lang="en-US" dirty="0"/>
              <a:t>convert-to-</a:t>
            </a:r>
            <a:r>
              <a:rPr lang="en-US" dirty="0" err="1"/>
              <a:t>git</a:t>
            </a:r>
            <a:r>
              <a:rPr lang="en-US" dirty="0"/>
              <a:t>-</a:t>
            </a:r>
            <a:r>
              <a:rPr lang="en-US" dirty="0" err="1"/>
              <a:t>lfs</a:t>
            </a:r>
            <a:r>
              <a:rPr lang="en-US" dirty="0"/>
              <a:t> </a:t>
            </a:r>
            <a:r>
              <a:rPr lang="en-US" dirty="0" smtClean="0"/>
              <a:t>'*.</a:t>
            </a:r>
            <a:r>
              <a:rPr lang="en-US" dirty="0" err="1" smtClean="0"/>
              <a:t>psd</a:t>
            </a:r>
            <a:r>
              <a:rPr lang="en-US" dirty="0" smtClean="0"/>
              <a:t>' </a:t>
            </a:r>
            <a:r>
              <a:rPr lang="en-US" dirty="0"/>
              <a:t>--no-blob-protection</a:t>
            </a:r>
            <a:endParaRPr lang="en-US" dirty="0" smtClean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2683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Migrate from SVN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err="1"/>
              <a:t>git</a:t>
            </a:r>
            <a:r>
              <a:rPr lang="en-US" sz="2600" dirty="0"/>
              <a:t> </a:t>
            </a:r>
            <a:r>
              <a:rPr lang="en-US" sz="2600" dirty="0" err="1"/>
              <a:t>svn</a:t>
            </a:r>
            <a:r>
              <a:rPr lang="en-US" sz="2600" dirty="0"/>
              <a:t> clone </a:t>
            </a:r>
            <a:r>
              <a:rPr lang="en-US" sz="2600" dirty="0" smtClean="0">
                <a:hlinkClick r:id="rId2"/>
              </a:rPr>
              <a:t>http</a:t>
            </a:r>
            <a:r>
              <a:rPr lang="en-US" sz="2600" dirty="0">
                <a:hlinkClick r:id="rId2"/>
              </a:rPr>
              <a:t>://</a:t>
            </a:r>
            <a:r>
              <a:rPr lang="en-US" sz="2600" dirty="0" smtClean="0">
                <a:hlinkClick r:id="rId2"/>
              </a:rPr>
              <a:t>svn.example.com/project/trunk</a:t>
            </a:r>
            <a:endParaRPr lang="en-US" sz="2600" dirty="0" smtClean="0"/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svn</a:t>
            </a:r>
            <a:r>
              <a:rPr lang="en-US" dirty="0" smtClean="0"/>
              <a:t> fetch,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svn</a:t>
            </a:r>
            <a:r>
              <a:rPr lang="en-US" dirty="0" smtClean="0"/>
              <a:t> rebase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svn</a:t>
            </a:r>
            <a:r>
              <a:rPr lang="en-US" dirty="0" smtClean="0"/>
              <a:t> </a:t>
            </a:r>
            <a:r>
              <a:rPr lang="en-US" dirty="0" err="1" smtClean="0"/>
              <a:t>dcommit</a:t>
            </a:r>
            <a:endParaRPr lang="en-US" dirty="0" smtClean="0"/>
          </a:p>
          <a:p>
            <a:pPr lvl="1"/>
            <a:r>
              <a:rPr lang="en-US" dirty="0" smtClean="0"/>
              <a:t>Have a non-standard directory layout?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git-scm.com/docs/git-svn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76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Migrate from Mercurial (hg)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Hg </a:t>
            </a:r>
            <a:r>
              <a:rPr lang="en-US" b="1" dirty="0"/>
              <a:t>fast-export</a:t>
            </a:r>
            <a:r>
              <a:rPr lang="en-US" dirty="0"/>
              <a:t> plugin (seems to be the most </a:t>
            </a:r>
            <a:r>
              <a:rPr lang="en-US" dirty="0" smtClean="0"/>
              <a:t>popular currently)</a:t>
            </a:r>
            <a:endParaRPr lang="en-US" dirty="0"/>
          </a:p>
          <a:p>
            <a:r>
              <a:rPr lang="en-US" b="1" dirty="0" err="1" smtClean="0"/>
              <a:t>hggit</a:t>
            </a:r>
            <a:r>
              <a:rPr lang="en-US" dirty="0" smtClean="0"/>
              <a:t> Mercurial plugin</a:t>
            </a:r>
          </a:p>
          <a:p>
            <a:r>
              <a:rPr lang="en-US" b="1" dirty="0" err="1" smtClean="0"/>
              <a:t>git</a:t>
            </a:r>
            <a:r>
              <a:rPr lang="en-US" b="1" dirty="0" smtClean="0"/>
              <a:t>-hg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plugin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itifyhg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plugin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81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Cheat sheets</a:t>
            </a:r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training.github.com/kit/downloads/github-git-cheat-sheet.pdf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3"/>
              </a:rPr>
              <a:t>http://www.git-tower.com/blog/git-cheat-sheet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www.atlassian.com/dms/wac/images/landing/git/atlassian_git_cheatsheet.pdf</a:t>
            </a:r>
            <a:endParaRPr lang="en-US" sz="1600" dirty="0"/>
          </a:p>
          <a:p>
            <a:pPr lvl="1"/>
            <a:r>
              <a:rPr lang="en-US" sz="1600" dirty="0">
                <a:hlinkClick r:id="rId5"/>
              </a:rPr>
              <a:t>http://</a:t>
            </a:r>
            <a:r>
              <a:rPr lang="en-US" sz="1600" dirty="0" smtClean="0">
                <a:hlinkClick r:id="rId5"/>
              </a:rPr>
              <a:t>ndpsoftware.com/git-cheatsheet.html</a:t>
            </a:r>
            <a:r>
              <a:rPr lang="en-US" sz="1600" dirty="0" smtClean="0"/>
              <a:t> </a:t>
            </a:r>
          </a:p>
          <a:p>
            <a:r>
              <a:rPr lang="en-US" sz="2400" dirty="0" smtClean="0"/>
              <a:t>Recommended</a:t>
            </a:r>
          </a:p>
          <a:p>
            <a:pPr lvl="1"/>
            <a:r>
              <a:rPr lang="en-US" sz="1600" dirty="0" smtClean="0">
                <a:hlinkClick r:id="rId6"/>
              </a:rPr>
              <a:t>http://rogerdudler.github.io/git-guide/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 smtClean="0">
                <a:hlinkClick r:id="rId7"/>
              </a:rPr>
              <a:t>http://www.slideshare.net/lemiorhan/git-branching-model?utm_source=slideshow&amp;utm_medium=ssemail&amp;utm_campaign=weekly_digest</a:t>
            </a:r>
            <a:endParaRPr lang="en-US" sz="1600" dirty="0" smtClean="0"/>
          </a:p>
          <a:p>
            <a:pPr lvl="1"/>
            <a:r>
              <a:rPr lang="en-US" sz="1700" dirty="0" err="1" smtClean="0"/>
              <a:t>GitFlow</a:t>
            </a:r>
            <a:r>
              <a:rPr lang="en-US" sz="1700" dirty="0"/>
              <a:t>: </a:t>
            </a:r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www.atlassian.com/git/tutorials/comparing-workflows/gitflow-workflow</a:t>
            </a:r>
            <a:endParaRPr lang="en-US" sz="1600" dirty="0" smtClean="0"/>
          </a:p>
          <a:p>
            <a:pPr lvl="1"/>
            <a:r>
              <a:rPr lang="en-US" sz="1600" dirty="0" err="1" smtClean="0"/>
              <a:t>Worktree</a:t>
            </a:r>
            <a:r>
              <a:rPr lang="en-US" sz="1600" dirty="0"/>
              <a:t>: </a:t>
            </a:r>
            <a:r>
              <a:rPr lang="en-US" sz="1600" dirty="0">
                <a:hlinkClick r:id="rId9"/>
              </a:rPr>
              <a:t>https://</a:t>
            </a:r>
            <a:r>
              <a:rPr lang="en-US" sz="1600" dirty="0" smtClean="0">
                <a:hlinkClick r:id="rId9"/>
              </a:rPr>
              <a:t>github.com/blog/2042-git-2-5-including-multiple-worktrees-and-triangular-workflows</a:t>
            </a:r>
            <a:r>
              <a:rPr lang="en-US" sz="1600" dirty="0" smtClean="0"/>
              <a:t>  </a:t>
            </a:r>
          </a:p>
          <a:p>
            <a:pPr lvl="1"/>
            <a:r>
              <a:rPr lang="en-US" sz="1600" dirty="0"/>
              <a:t>Submodules: </a:t>
            </a:r>
            <a:r>
              <a:rPr lang="en-US" sz="1600" dirty="0">
                <a:hlinkClick r:id="rId10"/>
              </a:rPr>
              <a:t>https://</a:t>
            </a:r>
            <a:r>
              <a:rPr lang="en-US" sz="1600" dirty="0" smtClean="0">
                <a:hlinkClick r:id="rId10"/>
              </a:rPr>
              <a:t>git-scm.com/book/en/v2/Git-Tools-Submodules</a:t>
            </a:r>
            <a:r>
              <a:rPr lang="en-US" sz="1600" dirty="0" smtClean="0"/>
              <a:t> </a:t>
            </a:r>
          </a:p>
          <a:p>
            <a:r>
              <a:rPr lang="en-US" sz="2400" dirty="0" err="1" smtClean="0"/>
              <a:t>Git</a:t>
            </a:r>
            <a:r>
              <a:rPr lang="en-US" sz="2400" dirty="0" smtClean="0"/>
              <a:t> Clients</a:t>
            </a:r>
            <a:endParaRPr lang="en-US" sz="2400" dirty="0" smtClean="0">
              <a:hlinkClick r:id="rId11"/>
            </a:endParaRPr>
          </a:p>
          <a:p>
            <a:pPr lvl="1"/>
            <a:r>
              <a:rPr lang="en-US" sz="1600" dirty="0">
                <a:hlinkClick r:id="rId12"/>
              </a:rPr>
              <a:t>http://sourcetreeapp.com</a:t>
            </a:r>
            <a:r>
              <a:rPr lang="en-US" sz="1600" dirty="0" smtClean="0">
                <a:hlinkClick r:id="rId12"/>
              </a:rPr>
              <a:t>/</a:t>
            </a:r>
            <a:r>
              <a:rPr lang="en-US" sz="1600" dirty="0" smtClean="0"/>
              <a:t> (Mac/Windows GUI)</a:t>
            </a:r>
            <a:endParaRPr lang="en-US" sz="1600" dirty="0"/>
          </a:p>
          <a:p>
            <a:pPr lvl="1"/>
            <a:r>
              <a:rPr lang="en-US" sz="1600" dirty="0">
                <a:hlinkClick r:id="rId13"/>
              </a:rPr>
              <a:t>http://gitextensions.github.io</a:t>
            </a:r>
            <a:r>
              <a:rPr lang="en-US" sz="1600" dirty="0" smtClean="0">
                <a:hlinkClick r:id="rId13"/>
              </a:rPr>
              <a:t>/</a:t>
            </a:r>
            <a:r>
              <a:rPr lang="en-US" sz="1600" dirty="0" smtClean="0"/>
              <a:t> (Windows)</a:t>
            </a:r>
          </a:p>
          <a:p>
            <a:pPr lvl="1"/>
            <a:r>
              <a:rPr lang="en-US" sz="1600" dirty="0" smtClean="0">
                <a:hlinkClick r:id="rId14"/>
              </a:rPr>
              <a:t>https://github.com/dahlbyk/posh-git</a:t>
            </a:r>
            <a:r>
              <a:rPr lang="en-US" sz="1600" dirty="0" smtClean="0"/>
              <a:t> (PowerShell command line)</a:t>
            </a:r>
          </a:p>
        </p:txBody>
      </p:sp>
    </p:spTree>
    <p:extLst>
      <p:ext uri="{BB962C8B-B14F-4D97-AF65-F5344CB8AC3E}">
        <p14:creationId xmlns:p14="http://schemas.microsoft.com/office/powerpoint/2010/main" val="41005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 vs.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Merging</a:t>
            </a:r>
            <a:r>
              <a:rPr lang="en-US" sz="2400" dirty="0" smtClean="0"/>
              <a:t> brings two lines of development together while </a:t>
            </a:r>
            <a:r>
              <a:rPr lang="en-US" sz="2400" u="sng" dirty="0" smtClean="0"/>
              <a:t>preserving</a:t>
            </a:r>
            <a:r>
              <a:rPr lang="en-US" sz="2400" dirty="0" smtClean="0"/>
              <a:t> the ancestry of each commit history.</a:t>
            </a:r>
          </a:p>
          <a:p>
            <a:r>
              <a:rPr lang="en-US" sz="2400" dirty="0" smtClean="0"/>
              <a:t>In contrast, </a:t>
            </a:r>
            <a:r>
              <a:rPr lang="en-US" sz="2400" b="1" dirty="0" smtClean="0"/>
              <a:t>rebasing</a:t>
            </a:r>
            <a:r>
              <a:rPr lang="en-US" sz="2400" dirty="0" smtClean="0"/>
              <a:t> unifies the lines of development by </a:t>
            </a:r>
            <a:r>
              <a:rPr lang="en-US" sz="2400" u="sng" dirty="0" smtClean="0"/>
              <a:t>re-writing</a:t>
            </a:r>
            <a:r>
              <a:rPr lang="en-US" sz="2400" dirty="0" smtClean="0"/>
              <a:t> changes from the source branch so that they appear as children of the destination branch – effectively pretending that those commits were written on top of the destination branch all along.</a:t>
            </a:r>
          </a:p>
          <a:p>
            <a:pPr lvl="1"/>
            <a:r>
              <a:rPr lang="en-US" sz="2000" b="1" dirty="0"/>
              <a:t>Rebase</a:t>
            </a:r>
            <a:r>
              <a:rPr lang="en-US" sz="2000" dirty="0"/>
              <a:t> requires the commits on the source branch to be re-written, which changes their </a:t>
            </a:r>
            <a:r>
              <a:rPr lang="en-US" sz="2000" u="sng" dirty="0"/>
              <a:t>content</a:t>
            </a:r>
            <a:r>
              <a:rPr lang="en-US" sz="2000" dirty="0"/>
              <a:t> and their </a:t>
            </a:r>
            <a:r>
              <a:rPr lang="en-US" sz="2000" u="sng" dirty="0"/>
              <a:t>SHAS</a:t>
            </a:r>
            <a:r>
              <a:rPr lang="en-US" sz="2000" dirty="0"/>
              <a:t>.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9158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 err="1" smtClean="0"/>
              <a:t>Git</a:t>
            </a:r>
            <a:r>
              <a:rPr lang="en-US" sz="2400" dirty="0" smtClean="0"/>
              <a:t> LFS</a:t>
            </a:r>
          </a:p>
          <a:p>
            <a:pPr lvl="1"/>
            <a:r>
              <a:rPr lang="en-US" sz="2000" dirty="0">
                <a:hlinkClick r:id="rId2"/>
              </a:rPr>
              <a:t>https://git-lfs.github.com</a:t>
            </a:r>
            <a:r>
              <a:rPr lang="en-US" sz="2000" dirty="0" smtClean="0">
                <a:hlinkClick r:id="rId2"/>
              </a:rPr>
              <a:t>/</a:t>
            </a:r>
          </a:p>
          <a:p>
            <a:pPr lvl="1"/>
            <a:r>
              <a:rPr lang="en-US" sz="2000" dirty="0">
                <a:hlinkClick r:id="rId3"/>
              </a:rPr>
              <a:t>http://www.sitepoint.com/versioning-large-files-with-git-lfs/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://help.github.com/articles/installing-git-large-file-storage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4"/>
              </a:rPr>
              <a:t>https://help.github.com/articles/about-git-large-file-storage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5"/>
              </a:rPr>
              <a:t>https://help.github.com/articles/configuring-git-large-file-storage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6"/>
              </a:rPr>
              <a:t>https://</a:t>
            </a:r>
            <a:r>
              <a:rPr lang="en-US" sz="2000" dirty="0" smtClean="0">
                <a:hlinkClick r:id="rId6"/>
              </a:rPr>
              <a:t>github.com/blog/1986-announcing-git-large-file-storage-lfs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>
                <a:hlinkClick r:id="rId7"/>
              </a:rPr>
              <a:t>https</a:t>
            </a:r>
            <a:r>
              <a:rPr lang="en-US" sz="2000" dirty="0">
                <a:hlinkClick r:id="rId7"/>
              </a:rPr>
              <a:t>://about.gitlab.com/2015/11/23/announcing-git-lfs-support-in-gitlab</a:t>
            </a:r>
            <a:r>
              <a:rPr lang="en-US" sz="2000" dirty="0" smtClean="0">
                <a:hlinkClick r:id="rId7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8"/>
              </a:rPr>
              <a:t>http://</a:t>
            </a:r>
            <a:r>
              <a:rPr lang="en-US" sz="2000" dirty="0" smtClean="0">
                <a:hlinkClick r:id="rId8"/>
              </a:rPr>
              <a:t>stackoverflow.com/questions/33330771/git-lfs-this-exceeds-githubs-file-size-limit-of-100-00-mb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r>
              <a:rPr lang="en-US" sz="2400" dirty="0" smtClean="0"/>
              <a:t>BFG</a:t>
            </a:r>
          </a:p>
          <a:p>
            <a:pPr lvl="1"/>
            <a:r>
              <a:rPr lang="en-US" sz="2000" dirty="0">
                <a:hlinkClick r:id="rId9"/>
              </a:rPr>
              <a:t>https://help.github.com/articles/remove-sensitive-data</a:t>
            </a:r>
            <a:r>
              <a:rPr lang="en-US" sz="2000" dirty="0" smtClean="0">
                <a:hlinkClick r:id="rId9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10"/>
              </a:rPr>
              <a:t>https://rtyley.github.io/bfg-repo-cleaner</a:t>
            </a:r>
            <a:r>
              <a:rPr lang="en-US" sz="2000" dirty="0" smtClean="0">
                <a:hlinkClick r:id="rId10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11"/>
              </a:rPr>
              <a:t>http://blog.ctp.com/2014/04/15/cleaning-up-git-repositories-with-the-bfg-repo-cleaner</a:t>
            </a:r>
            <a:r>
              <a:rPr lang="en-US" sz="2000" dirty="0" smtClean="0">
                <a:hlinkClick r:id="rId11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en-US" sz="2000" dirty="0"/>
              <a:t>LFS support: </a:t>
            </a:r>
            <a:r>
              <a:rPr lang="en-US" sz="2000" dirty="0">
                <a:hlinkClick r:id="rId12"/>
              </a:rPr>
              <a:t>https://</a:t>
            </a:r>
            <a:r>
              <a:rPr lang="en-US" sz="2000" dirty="0" smtClean="0">
                <a:hlinkClick r:id="rId12"/>
              </a:rPr>
              <a:t>github.com/rtyley/bfg-repo-cleaner/releases/tag/v1.12.5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Filter Branch</a:t>
            </a:r>
          </a:p>
          <a:p>
            <a:pPr lvl="1"/>
            <a:r>
              <a:rPr lang="en-US" sz="2000" dirty="0"/>
              <a:t>Filter branch stuff: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>
                <a:hlinkClick r:id="rId13"/>
              </a:rPr>
              <a:t>https://multiplestates.wordpress.com/2015/03/04/reducing-the-size-of-a-git-repository-by-removing-a-file-or-folder-from-its-history</a:t>
            </a:r>
            <a:r>
              <a:rPr lang="en-US" sz="2000" dirty="0" smtClean="0">
                <a:hlinkClick r:id="rId13"/>
              </a:rPr>
              <a:t>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22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Kwen Peterson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kwenarik</a:t>
            </a:r>
            <a:endParaRPr lang="en-US" dirty="0"/>
          </a:p>
          <a:p>
            <a:r>
              <a:rPr lang="en-US" dirty="0" smtClean="0">
                <a:hlinkClick r:id="rId2"/>
              </a:rPr>
              <a:t>kwen.peterson@gmail.com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github.com/Kwen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https://github.com/Kwen/sdcc2015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</a:t>
            </a:r>
            <a:r>
              <a:rPr lang="en-US" dirty="0" err="1" smtClean="0"/>
              <a:t>git</a:t>
            </a:r>
            <a:r>
              <a:rPr lang="en-US" dirty="0" smtClean="0"/>
              <a:t> branching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Autofit/>
          </a:bodyPr>
          <a:lstStyle/>
          <a:p>
            <a:r>
              <a:rPr lang="en-US" sz="2800" dirty="0" smtClean="0"/>
              <a:t>3 core branches: master, </a:t>
            </a:r>
            <a:r>
              <a:rPr lang="en-US" sz="2800" dirty="0" err="1" smtClean="0"/>
              <a:t>dev</a:t>
            </a:r>
            <a:r>
              <a:rPr lang="en-US" sz="2800" dirty="0" smtClean="0"/>
              <a:t>, release</a:t>
            </a:r>
          </a:p>
          <a:p>
            <a:pPr lvl="1"/>
            <a:r>
              <a:rPr lang="en-US" sz="2400" b="1" dirty="0" smtClean="0"/>
              <a:t>Master</a:t>
            </a:r>
            <a:r>
              <a:rPr lang="en-US" sz="2400" dirty="0" smtClean="0"/>
              <a:t> is “the truth” and should always be in a stable, fully-functional state. This is where new topic/feature branches are cloned from. </a:t>
            </a:r>
            <a:r>
              <a:rPr lang="en-US" dirty="0" smtClean="0"/>
              <a:t>(nightly builds)</a:t>
            </a:r>
            <a:endParaRPr lang="en-US" sz="2400" dirty="0" smtClean="0"/>
          </a:p>
          <a:p>
            <a:pPr lvl="1"/>
            <a:r>
              <a:rPr lang="en-US" sz="2400" b="1" dirty="0" err="1" smtClean="0"/>
              <a:t>Dev</a:t>
            </a:r>
            <a:r>
              <a:rPr lang="en-US" sz="2400" dirty="0" smtClean="0"/>
              <a:t> is where integration testing happens. This is where topic branches are pushed and tested PRIOR to being signed off on as stable enough to go to master. (</a:t>
            </a:r>
            <a:r>
              <a:rPr lang="en-US" dirty="0" smtClean="0"/>
              <a:t>continuous integration, test environment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b="1" dirty="0" smtClean="0"/>
              <a:t>Release</a:t>
            </a:r>
            <a:r>
              <a:rPr lang="en-US" sz="2400" dirty="0" smtClean="0"/>
              <a:t> is where the last live build lives. This exists so that if an </a:t>
            </a:r>
            <a:r>
              <a:rPr lang="en-US" sz="2400" u="sng" dirty="0" smtClean="0"/>
              <a:t>absolutely critical issue arises</a:t>
            </a:r>
            <a:r>
              <a:rPr lang="en-US" sz="2400" dirty="0" smtClean="0"/>
              <a:t>, we can make the fix here and release the build, being confident that the ONLY change going out is the critical bug fix.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8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mage.slidesharecdn.com/git-branching-model-121114065938-phpapp01/95/slide-12-638.jpg?13672391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" y="7256"/>
            <a:ext cx="9140371" cy="68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93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image.slidesharecdn.com/git-branching-model-121114065938-phpapp01/95/slide-13-638.jpg?13672391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88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The merge DNA helix vs. rebase OCD</a:t>
            </a:r>
            <a:endParaRPr lang="en-US" dirty="0"/>
          </a:p>
        </p:txBody>
      </p:sp>
      <p:pic>
        <p:nvPicPr>
          <p:cNvPr id="1026" name="Picture 2" descr="http://www.thefabulousmomsguide.com/wp-content/uploads/2012/05/How-to-make-play-doug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38300"/>
            <a:ext cx="30268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1.bp.blogspot.com/-MqZUcFKgQnA/UZ36eJZvNnI/AAAAAAAAERE/gaObC_6Et8c/s640/PF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33400" y="1638300"/>
            <a:ext cx="4419600" cy="4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56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graph (merge)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199"/>
            <a:ext cx="7162800" cy="479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3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graph (pure rebase with </a:t>
            </a:r>
            <a:r>
              <a:rPr lang="en-US" dirty="0" err="1" smtClean="0"/>
              <a:t>ff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35147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44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(no fast-forward)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362200"/>
            <a:ext cx="8759824" cy="23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 --no-</a:t>
            </a:r>
            <a:r>
              <a:rPr lang="en-US" dirty="0" err="1" smtClean="0"/>
              <a:t>ff</a:t>
            </a:r>
            <a:r>
              <a:rPr lang="en-US" dirty="0" smtClean="0"/>
              <a:t> &lt;feature&gt;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850" y="1801019"/>
            <a:ext cx="54483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72525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Bg01_co_18_print_CrystalGraphics.com_PowerPoint_Templates">
  <a:themeElements>
    <a:clrScheme name="Default Design 13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66CCFF"/>
      </a:accent1>
      <a:accent2>
        <a:srgbClr val="FFCC00"/>
      </a:accent2>
      <a:accent3>
        <a:srgbClr val="FFFFFF"/>
      </a:accent3>
      <a:accent4>
        <a:srgbClr val="000000"/>
      </a:accent4>
      <a:accent5>
        <a:srgbClr val="B8E2FF"/>
      </a:accent5>
      <a:accent6>
        <a:srgbClr val="E7B900"/>
      </a:accent6>
      <a:hlink>
        <a:srgbClr val="FF9933"/>
      </a:hlink>
      <a:folHlink>
        <a:srgbClr val="5F5F5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6CCFF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E7B900"/>
        </a:accent6>
        <a:hlink>
          <a:srgbClr val="FF9933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BusinessBg01_co_18_print_CrystalGraphics.com_PowerPoint_Templates</Template>
  <TotalTime>19231</TotalTime>
  <Words>1931</Words>
  <Application>Microsoft Office PowerPoint</Application>
  <PresentationFormat>On-screen Show (4:3)</PresentationFormat>
  <Paragraphs>225</Paragraphs>
  <Slides>44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 Bold</vt:lpstr>
      <vt:lpstr>Calibri</vt:lpstr>
      <vt:lpstr>Wingdings</vt:lpstr>
      <vt:lpstr>ヒラギノ角ゴ ProN W6</vt:lpstr>
      <vt:lpstr>BusinessBg01_co_18_print_CrystalGraphics.com_PowerPoint_Templates</vt:lpstr>
      <vt:lpstr>PowerPoint Presentation</vt:lpstr>
      <vt:lpstr>Making Git Work For You</vt:lpstr>
      <vt:lpstr>PowerPoint Presentation</vt:lpstr>
      <vt:lpstr>Rebase vs. Merge</vt:lpstr>
      <vt:lpstr>The merge DNA helix vs. rebase OCD</vt:lpstr>
      <vt:lpstr>Commit graph (merge)</vt:lpstr>
      <vt:lpstr>Commit graph (pure rebase with ff)</vt:lpstr>
      <vt:lpstr>Ideal (no fast-forward)</vt:lpstr>
      <vt:lpstr>Git merge --no-ff &lt;feature&gt;</vt:lpstr>
      <vt:lpstr>Merge</vt:lpstr>
      <vt:lpstr>Master is the YELLOW commits</vt:lpstr>
      <vt:lpstr>Rebase</vt:lpstr>
      <vt:lpstr>Why does my boss/team care?</vt:lpstr>
      <vt:lpstr>When should I rebase?</vt:lpstr>
      <vt:lpstr>Let’s talk about merge conflicts…</vt:lpstr>
      <vt:lpstr>Merge Conflicts!</vt:lpstr>
      <vt:lpstr>Merge Conflicts</vt:lpstr>
      <vt:lpstr>Interactive Rebase (Squash)</vt:lpstr>
      <vt:lpstr>Squash Demo</vt:lpstr>
      <vt:lpstr>PowerPoint Presentation</vt:lpstr>
      <vt:lpstr>PowerPoint Presentation</vt:lpstr>
      <vt:lpstr>git reflog</vt:lpstr>
      <vt:lpstr>Reflog demo</vt:lpstr>
      <vt:lpstr>Detached Heads, Submodules</vt:lpstr>
      <vt:lpstr>What does a detached head look like?</vt:lpstr>
      <vt:lpstr>PowerPoint Presentation</vt:lpstr>
      <vt:lpstr>Mixed  Demo</vt:lpstr>
      <vt:lpstr>git worktree (new in 2.5.0)</vt:lpstr>
      <vt:lpstr>Code Review Demo</vt:lpstr>
      <vt:lpstr>2nd Order Diff Trick</vt:lpstr>
      <vt:lpstr>Filter Branch</vt:lpstr>
      <vt:lpstr>BFG Repo Cleaner</vt:lpstr>
      <vt:lpstr>Raven.git Demo</vt:lpstr>
      <vt:lpstr>BFG</vt:lpstr>
      <vt:lpstr>Git LFS</vt:lpstr>
      <vt:lpstr>Git LFS Cheatsheet</vt:lpstr>
      <vt:lpstr>Migrate from SVN</vt:lpstr>
      <vt:lpstr>Migrate from Mercurial (hg)</vt:lpstr>
      <vt:lpstr>Resources</vt:lpstr>
      <vt:lpstr>Resources II</vt:lpstr>
      <vt:lpstr>Kwen Peterson</vt:lpstr>
      <vt:lpstr>Common git branching strategy</vt:lpstr>
      <vt:lpstr>PowerPoint Presentation</vt:lpstr>
      <vt:lpstr>PowerPoint Presentation</vt:lpstr>
    </vt:vector>
  </TitlesOfParts>
  <Company>Raven Industries,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Raven Industries</dc:title>
  <dc:creator>jlm</dc:creator>
  <cp:lastModifiedBy>Kwen Peterson</cp:lastModifiedBy>
  <cp:revision>319</cp:revision>
  <dcterms:created xsi:type="dcterms:W3CDTF">2010-11-24T17:08:28Z</dcterms:created>
  <dcterms:modified xsi:type="dcterms:W3CDTF">2015-12-08T22:08:23Z</dcterms:modified>
</cp:coreProperties>
</file>